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10"/>
  </p:notesMasterIdLst>
  <p:sldIdLst>
    <p:sldId id="256" r:id="rId3"/>
    <p:sldId id="258" r:id="rId4"/>
    <p:sldId id="259" r:id="rId5"/>
    <p:sldId id="257"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61" d="100"/>
          <a:sy n="61" d="100"/>
        </p:scale>
        <p:origin x="300"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60D811-073E-42B9-9679-E80B7958144E}" type="datetimeFigureOut">
              <a:rPr lang="en-IN" smtClean="0"/>
              <a:t>15-04-2024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1E59D5-F354-4765-8D32-6FCF40B0D4BE}" type="slidenum">
              <a:rPr lang="en-IN" smtClean="0"/>
              <a:t>‹#›</a:t>
            </a:fld>
            <a:endParaRPr lang="en-IN"/>
          </a:p>
        </p:txBody>
      </p:sp>
    </p:spTree>
    <p:extLst>
      <p:ext uri="{BB962C8B-B14F-4D97-AF65-F5344CB8AC3E}">
        <p14:creationId xmlns:p14="http://schemas.microsoft.com/office/powerpoint/2010/main" val="3381785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The Association between average cholesterol level and females aged 65 years or older</a:t>
            </a:r>
            <a:endParaRPr dirty="0"/>
          </a:p>
          <a:p>
            <a:r>
              <a:rPr b="0" dirty="0"/>
              <a:t>No alt text provided</a:t>
            </a:r>
            <a:endParaRPr dirty="0"/>
          </a:p>
          <a:p>
            <a:endParaRPr dirty="0"/>
          </a:p>
          <a:p>
            <a:r>
              <a:rPr b="1" dirty="0"/>
              <a:t>Max Heart rate Vs BP</a:t>
            </a:r>
            <a:endParaRPr dirty="0"/>
          </a:p>
          <a:p>
            <a:r>
              <a:rPr b="0" dirty="0"/>
              <a:t>No alt text provided</a:t>
            </a:r>
            <a:endParaRPr dirty="0"/>
          </a:p>
          <a:p>
            <a:endParaRPr dirty="0"/>
          </a:p>
          <a:p>
            <a:r>
              <a:rPr b="1" dirty="0"/>
              <a:t>Heart Disease By Thalassemia Type</a:t>
            </a:r>
            <a:endParaRPr dirty="0"/>
          </a:p>
          <a:p>
            <a:r>
              <a:rPr b="0" dirty="0"/>
              <a:t>No alt text provided</a:t>
            </a:r>
            <a:endParaRPr dirty="0"/>
          </a:p>
          <a:p>
            <a:endParaRPr dirty="0"/>
          </a:p>
          <a:p>
            <a:r>
              <a:rPr b="1" dirty="0"/>
              <a:t>Chest Pain Vs Age category</a:t>
            </a:r>
            <a:endParaRPr dirty="0"/>
          </a:p>
          <a:p>
            <a:r>
              <a:rPr b="0" dirty="0"/>
              <a:t>No alt text provided</a:t>
            </a:r>
            <a:endParaRPr dirty="0"/>
          </a:p>
          <a:p>
            <a:endParaRPr dirty="0"/>
          </a:p>
          <a:p>
            <a:r>
              <a:rPr b="1" dirty="0"/>
              <a:t>ST Depression Vs Age</a:t>
            </a:r>
            <a:endParaRPr dirty="0"/>
          </a:p>
          <a:p>
            <a:r>
              <a:rPr b="0" dirty="0"/>
              <a:t>No alt text provided</a:t>
            </a:r>
            <a:endParaRPr dirty="0"/>
          </a:p>
          <a:p>
            <a:endParaRPr dirty="0"/>
          </a:p>
          <a:p>
            <a:r>
              <a:rPr b="1" dirty="0"/>
              <a:t>Cholesterol Vs BP</a:t>
            </a:r>
            <a:endParaRPr dirty="0"/>
          </a:p>
          <a:p>
            <a:r>
              <a:rPr b="0" dirty="0"/>
              <a:t>No alt text provided</a:t>
            </a:r>
            <a:endParaRPr dirty="0"/>
          </a:p>
          <a:p>
            <a:endParaRPr dirty="0"/>
          </a:p>
          <a:p>
            <a:r>
              <a:rPr b="1" dirty="0"/>
              <a:t>Chest Pain Type</a:t>
            </a:r>
            <a:endParaRPr dirty="0"/>
          </a:p>
          <a:p>
            <a:r>
              <a:rPr b="0" dirty="0"/>
              <a:t>No alt text provided</a:t>
            </a:r>
            <a:endParaRPr dirty="0"/>
          </a:p>
          <a:p>
            <a:endParaRPr dirty="0"/>
          </a:p>
          <a:p>
            <a:r>
              <a:rPr b="1" dirty="0"/>
              <a:t>Heart Disease Percentage</a:t>
            </a:r>
            <a:endParaRPr dirty="0"/>
          </a:p>
          <a:p>
            <a:r>
              <a:rPr b="0" dirty="0"/>
              <a:t>No alt text provided</a:t>
            </a:r>
            <a:endParaRPr dirty="0"/>
          </a:p>
          <a:p>
            <a:endParaRPr dirty="0"/>
          </a:p>
          <a:p>
            <a:r>
              <a:rPr b="1" dirty="0"/>
              <a:t>Average Heart Rate</a:t>
            </a:r>
            <a:endParaRPr dirty="0"/>
          </a:p>
          <a:p>
            <a:r>
              <a:rPr b="0" dirty="0"/>
              <a:t>No alt text provided</a:t>
            </a:r>
            <a:endParaRPr dirty="0"/>
          </a:p>
          <a:p>
            <a:endParaRPr dirty="0"/>
          </a:p>
          <a:p>
            <a:r>
              <a:rPr b="1" dirty="0"/>
              <a:t>Average Blood Sugar</a:t>
            </a:r>
            <a:endParaRPr dirty="0"/>
          </a:p>
          <a:p>
            <a:r>
              <a:rPr b="0" dirty="0"/>
              <a:t>No alt text provided</a:t>
            </a:r>
            <a:endParaRPr dirty="0"/>
          </a:p>
          <a:p>
            <a:endParaRPr dirty="0"/>
          </a:p>
          <a:p>
            <a:r>
              <a:rPr b="1" dirty="0"/>
              <a:t>Average Cholesterol</a:t>
            </a:r>
            <a:endParaRPr dirty="0"/>
          </a:p>
          <a:p>
            <a:r>
              <a:rPr b="0" dirty="0"/>
              <a:t>No alt text provided</a:t>
            </a:r>
            <a:endParaRPr dirty="0"/>
          </a:p>
          <a:p>
            <a:endParaRPr dirty="0"/>
          </a:p>
          <a:p>
            <a:r>
              <a:rPr b="1" dirty="0"/>
              <a:t>Heart Disease Percentage</a:t>
            </a:r>
            <a:endParaRPr dirty="0"/>
          </a:p>
          <a:p>
            <a:r>
              <a:rPr b="0" dirty="0"/>
              <a:t>No alt text provided</a:t>
            </a:r>
            <a:endParaRPr dirty="0"/>
          </a:p>
          <a:p>
            <a:endParaRPr dirty="0"/>
          </a:p>
          <a:p>
            <a:r>
              <a:rPr b="1" dirty="0"/>
              <a:t>Age Category</a:t>
            </a:r>
            <a:endParaRPr dirty="0"/>
          </a:p>
          <a:p>
            <a:r>
              <a:rPr b="0" dirty="0"/>
              <a:t>No alt text provided</a:t>
            </a:r>
            <a:endParaRPr dirty="0"/>
          </a:p>
          <a:p>
            <a:endParaRPr dirty="0"/>
          </a:p>
          <a:p>
            <a:r>
              <a:rPr b="1" dirty="0"/>
              <a:t>Gender</a:t>
            </a:r>
            <a:endParaRPr dirty="0"/>
          </a:p>
          <a:p>
            <a:r>
              <a:rPr b="0" dirty="0"/>
              <a:t>No alt text provided</a:t>
            </a:r>
            <a:endParaRPr dirty="0"/>
          </a:p>
          <a:p>
            <a:endParaRPr dirty="0"/>
          </a:p>
          <a:p>
            <a:r>
              <a:rPr b="1" dirty="0"/>
              <a:t>Patient with Heart Disease</a:t>
            </a:r>
            <a:endParaRPr dirty="0"/>
          </a:p>
          <a:p>
            <a:r>
              <a:rPr b="0" dirty="0"/>
              <a:t>No alt text provided</a:t>
            </a:r>
            <a:endParaRPr dirty="0"/>
          </a:p>
          <a:p>
            <a:endParaRPr dirty="0"/>
          </a:p>
          <a:p>
            <a:r>
              <a:rPr b="1" dirty="0"/>
              <a:t>Heart Disease By Thalassemia Type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606985856"/>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8092815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4682107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1279744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63434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0986761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3725109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138310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19229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8367569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072240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0726051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5273995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756625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2228760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3024367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52136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266643775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20abaf73-de10-4e34-a43d-02aa82ecf5d0?pbi_source=PowerPoint" TargetMode="External"/><Relationship Id="rId2" Type="http://schemas.openxmlformats.org/officeDocument/2006/relationships/image" Target="../media/image4.png"/><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20abaf73-de10-4e34-a43d-02aa82ecf5d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0" y="2982913"/>
            <a:ext cx="6313488"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75000"/>
                  </a:schemeClr>
                </a:solidFill>
                <a:effectLst/>
                <a:uLnTx/>
                <a:uFillTx/>
                <a:latin typeface="Comic Sans MS" panose="030F0702030302020204" pitchFamily="66" charset="0"/>
              </a:rPr>
              <a:t>Heart Disease Analysis</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4/15/2024 2:21:18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4/11/2024 10:04:45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2173458" cy="358389"/>
          </a:xfrm>
          <a:prstGeom prst="rect">
            <a:avLst/>
          </a:prstGeom>
          <a:solidFill>
            <a:schemeClr val="accent1">
              <a:lumMod val="50000"/>
            </a:schemeClr>
          </a:solidFill>
          <a:ln>
            <a:solidFill>
              <a:schemeClr val="accent1">
                <a:lumMod val="50000"/>
              </a:schemeClr>
            </a:solidFill>
          </a:ln>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0323E-13FE-478E-8282-4C53B4DF49B8}"/>
              </a:ext>
            </a:extLst>
          </p:cNvPr>
          <p:cNvSpPr>
            <a:spLocks noGrp="1"/>
          </p:cNvSpPr>
          <p:nvPr>
            <p:ph type="title"/>
          </p:nvPr>
        </p:nvSpPr>
        <p:spPr>
          <a:xfrm>
            <a:off x="838200" y="365126"/>
            <a:ext cx="10515600" cy="643868"/>
          </a:xfrm>
        </p:spPr>
        <p:txBody>
          <a:bodyPr>
            <a:normAutofit/>
          </a:bodyPr>
          <a:lstStyle/>
          <a:p>
            <a:pPr algn="ctr"/>
            <a:r>
              <a:rPr lang="en-US" sz="3200" dirty="0">
                <a:latin typeface="Comic Sans MS" panose="030F0702030302020204" pitchFamily="66" charset="0"/>
              </a:rPr>
              <a:t>INTRODUCTION</a:t>
            </a:r>
            <a:endParaRPr lang="en-IN" sz="3200" dirty="0">
              <a:latin typeface="Comic Sans MS" panose="030F0702030302020204" pitchFamily="66" charset="0"/>
            </a:endParaRPr>
          </a:p>
        </p:txBody>
      </p:sp>
      <p:sp>
        <p:nvSpPr>
          <p:cNvPr id="3" name="Content Placeholder 2">
            <a:extLst>
              <a:ext uri="{FF2B5EF4-FFF2-40B4-BE49-F238E27FC236}">
                <a16:creationId xmlns:a16="http://schemas.microsoft.com/office/drawing/2014/main" id="{F99723D5-C4B1-44D0-A267-44A5F0F3824A}"/>
              </a:ext>
            </a:extLst>
          </p:cNvPr>
          <p:cNvSpPr>
            <a:spLocks noGrp="1"/>
          </p:cNvSpPr>
          <p:nvPr>
            <p:ph idx="1"/>
          </p:nvPr>
        </p:nvSpPr>
        <p:spPr>
          <a:xfrm>
            <a:off x="964324" y="1797270"/>
            <a:ext cx="10515600" cy="2159875"/>
          </a:xfrm>
        </p:spPr>
        <p:txBody>
          <a:bodyPr>
            <a:normAutofit/>
          </a:bodyPr>
          <a:lstStyle/>
          <a:p>
            <a:r>
              <a:rPr lang="en-US" sz="1800" b="0" i="0" dirty="0">
                <a:effectLst/>
                <a:latin typeface="Comic Sans MS" panose="030F0702030302020204" pitchFamily="66" charset="0"/>
              </a:rPr>
              <a:t>The </a:t>
            </a:r>
            <a:r>
              <a:rPr lang="en-US" sz="1800" b="1" i="0" dirty="0">
                <a:effectLst/>
                <a:latin typeface="Comic Sans MS" panose="030F0702030302020204" pitchFamily="66" charset="0"/>
              </a:rPr>
              <a:t>World Health Organization (WHO)</a:t>
            </a:r>
            <a:r>
              <a:rPr lang="en-US" sz="1800" b="0" i="0" dirty="0">
                <a:effectLst/>
                <a:latin typeface="Comic Sans MS" panose="030F0702030302020204" pitchFamily="66" charset="0"/>
              </a:rPr>
              <a:t> reports a staggering </a:t>
            </a:r>
            <a:r>
              <a:rPr lang="en-US" sz="1800" b="1" i="0" dirty="0">
                <a:effectLst/>
                <a:latin typeface="Comic Sans MS" panose="030F0702030302020204" pitchFamily="66" charset="0"/>
              </a:rPr>
              <a:t>17.9 million deaths</a:t>
            </a:r>
            <a:r>
              <a:rPr lang="en-US" sz="1800" b="0" i="0" dirty="0">
                <a:effectLst/>
                <a:latin typeface="Comic Sans MS" panose="030F0702030302020204" pitchFamily="66" charset="0"/>
              </a:rPr>
              <a:t> </a:t>
            </a:r>
            <a:r>
              <a:rPr lang="en-US" sz="1800" b="1" i="0" dirty="0">
                <a:effectLst/>
                <a:latin typeface="Comic Sans MS" panose="030F0702030302020204" pitchFamily="66" charset="0"/>
              </a:rPr>
              <a:t>annually from cardiovascular diseases</a:t>
            </a:r>
            <a:r>
              <a:rPr lang="en-US" sz="1800" b="0" i="0" dirty="0">
                <a:effectLst/>
                <a:latin typeface="Comic Sans MS" panose="030F0702030302020204" pitchFamily="66" charset="0"/>
              </a:rPr>
              <a:t>, making them the leading cause of death and </a:t>
            </a:r>
            <a:r>
              <a:rPr lang="en-US" sz="1800" b="1" i="0" dirty="0">
                <a:effectLst/>
                <a:latin typeface="Comic Sans MS" panose="030F0702030302020204" pitchFamily="66" charset="0"/>
              </a:rPr>
              <a:t>costing a hefty $272 billion globally</a:t>
            </a:r>
            <a:r>
              <a:rPr lang="en-US" sz="1800" b="0" i="0" dirty="0">
                <a:effectLst/>
                <a:latin typeface="Comic Sans MS" panose="030F0702030302020204" pitchFamily="66" charset="0"/>
              </a:rPr>
              <a:t>. The good news: </a:t>
            </a:r>
            <a:r>
              <a:rPr lang="en-US" sz="1800" b="1" i="0" dirty="0">
                <a:effectLst/>
                <a:latin typeface="Comic Sans MS" panose="030F0702030302020204" pitchFamily="66" charset="0"/>
              </a:rPr>
              <a:t>80% of these premature deaths are preventable</a:t>
            </a:r>
            <a:r>
              <a:rPr lang="en-US" sz="1800" b="0" i="0" dirty="0">
                <a:effectLst/>
                <a:latin typeface="Comic Sans MS" panose="030F0702030302020204" pitchFamily="66" charset="0"/>
              </a:rPr>
              <a:t> through healthy choices and </a:t>
            </a:r>
            <a:r>
              <a:rPr lang="en-US" sz="1800" b="1" i="0" dirty="0">
                <a:effectLst/>
                <a:latin typeface="Comic Sans MS" panose="030F0702030302020204" pitchFamily="66" charset="0"/>
              </a:rPr>
              <a:t>early detection</a:t>
            </a:r>
            <a:r>
              <a:rPr lang="en-US" sz="1800" b="0" i="0" dirty="0">
                <a:effectLst/>
                <a:latin typeface="Comic Sans MS" panose="030F0702030302020204" pitchFamily="66" charset="0"/>
              </a:rPr>
              <a:t>. This analysis could become a significant step towards the early detection.</a:t>
            </a:r>
            <a:endParaRPr lang="en-IN" sz="1800" dirty="0">
              <a:latin typeface="Comic Sans MS" panose="030F0702030302020204" pitchFamily="66" charset="0"/>
            </a:endParaRPr>
          </a:p>
        </p:txBody>
      </p:sp>
    </p:spTree>
    <p:extLst>
      <p:ext uri="{BB962C8B-B14F-4D97-AF65-F5344CB8AC3E}">
        <p14:creationId xmlns:p14="http://schemas.microsoft.com/office/powerpoint/2010/main" val="2274422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831C5-51BF-4A43-BA5C-ED52F195545C}"/>
              </a:ext>
            </a:extLst>
          </p:cNvPr>
          <p:cNvSpPr>
            <a:spLocks noGrp="1"/>
          </p:cNvSpPr>
          <p:nvPr>
            <p:ph type="title"/>
          </p:nvPr>
        </p:nvSpPr>
        <p:spPr/>
        <p:txBody>
          <a:bodyPr>
            <a:noAutofit/>
          </a:bodyPr>
          <a:lstStyle/>
          <a:p>
            <a:pPr algn="ctr"/>
            <a:r>
              <a:rPr lang="en-US" sz="1600" b="1" i="0" dirty="0">
                <a:effectLst/>
                <a:latin typeface="Comic Sans MS" panose="030F0702030302020204" pitchFamily="66" charset="0"/>
              </a:rPr>
              <a:t>Data Collection:</a:t>
            </a:r>
            <a:br>
              <a:rPr lang="en-US" sz="1600" b="1" i="0" dirty="0">
                <a:effectLst/>
                <a:latin typeface="Comic Sans MS" panose="030F0702030302020204" pitchFamily="66" charset="0"/>
              </a:rPr>
            </a:br>
            <a:r>
              <a:rPr lang="en-US" sz="1600" b="0" i="0" dirty="0">
                <a:effectLst/>
                <a:latin typeface="Comic Sans MS" panose="030F0702030302020204" pitchFamily="66" charset="0"/>
              </a:rPr>
              <a:t>The dataset I used for my analysis had provided me by Unified Mentor (a remote internship provider). The </a:t>
            </a:r>
            <a:r>
              <a:rPr lang="en-US" sz="1600" b="1" i="0" dirty="0">
                <a:effectLst/>
                <a:latin typeface="Comic Sans MS" panose="030F0702030302020204" pitchFamily="66" charset="0"/>
              </a:rPr>
              <a:t>dataset includes</a:t>
            </a:r>
            <a:r>
              <a:rPr lang="en-US" sz="1600" b="0" i="0" dirty="0">
                <a:effectLst/>
                <a:latin typeface="Comic Sans MS" panose="030F0702030302020204" pitchFamily="66" charset="0"/>
              </a:rPr>
              <a:t> information on </a:t>
            </a:r>
            <a:r>
              <a:rPr lang="en-US" sz="1600" b="1" i="1" dirty="0">
                <a:effectLst/>
                <a:latin typeface="Comic Sans MS" panose="030F0702030302020204" pitchFamily="66" charset="0"/>
              </a:rPr>
              <a:t>product (item) types, their retail prices, unit sold, unit cost, order and ship dates, geographical information, sales channels</a:t>
            </a:r>
            <a:r>
              <a:rPr lang="en-US" sz="1600" b="0" i="0" dirty="0">
                <a:effectLst/>
                <a:latin typeface="Comic Sans MS" panose="030F0702030302020204" pitchFamily="66" charset="0"/>
              </a:rPr>
              <a:t> and more. Challenges in </a:t>
            </a:r>
            <a:r>
              <a:rPr lang="en-US" sz="1600" b="1" i="0" dirty="0">
                <a:effectLst/>
                <a:latin typeface="Comic Sans MS" panose="030F0702030302020204" pitchFamily="66" charset="0"/>
              </a:rPr>
              <a:t>data cleaning, profiling and normalization were addressed using Microsoft Excel and Query Editor on Power BI</a:t>
            </a:r>
            <a:r>
              <a:rPr lang="en-US" sz="1600" b="0" i="0" dirty="0">
                <a:effectLst/>
                <a:latin typeface="Comic Sans MS" panose="030F0702030302020204" pitchFamily="66" charset="0"/>
              </a:rPr>
              <a:t> to ensure the accuracy of the analysis.</a:t>
            </a:r>
            <a:endParaRPr lang="en-IN" sz="1600" dirty="0"/>
          </a:p>
        </p:txBody>
      </p:sp>
      <p:pic>
        <p:nvPicPr>
          <p:cNvPr id="5" name="Content Placeholder 4">
            <a:extLst>
              <a:ext uri="{FF2B5EF4-FFF2-40B4-BE49-F238E27FC236}">
                <a16:creationId xmlns:a16="http://schemas.microsoft.com/office/drawing/2014/main" id="{AB9B74A5-2401-4D1D-8588-3B9464300DF4}"/>
              </a:ext>
            </a:extLst>
          </p:cNvPr>
          <p:cNvPicPr>
            <a:picLocks noGrp="1" noChangeAspect="1"/>
          </p:cNvPicPr>
          <p:nvPr>
            <p:ph idx="1"/>
          </p:nvPr>
        </p:nvPicPr>
        <p:blipFill>
          <a:blip r:embed="rId2"/>
          <a:stretch>
            <a:fillRect/>
          </a:stretch>
        </p:blipFill>
        <p:spPr>
          <a:xfrm>
            <a:off x="1401217" y="2598738"/>
            <a:ext cx="8700590" cy="3649662"/>
          </a:xfrm>
        </p:spPr>
      </p:pic>
    </p:spTree>
    <p:extLst>
      <p:ext uri="{BB962C8B-B14F-4D97-AF65-F5344CB8AC3E}">
        <p14:creationId xmlns:p14="http://schemas.microsoft.com/office/powerpoint/2010/main" val="3883559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he Association between average cholesterol level and females aged 65 years or older ,Max Heart rate Vs BP ,Heart Disease By Thalassemia Type ,Chest Pain Vs Age category ,ST Depression Vs Age ,Cholesterol Vs BP ,Chest Pain Type ,Heart Disease Percentage ,Average Heart Rate ,Average Blood Sugar ,Average Cholesterol ,Heart Disease Percentage ,Age Category ,Gender ,Patient with Heart Disease ,Heart Disease By Thalassemia Ty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3CEF-3C87-42DB-AAA4-D66C4D419EC9}"/>
              </a:ext>
            </a:extLst>
          </p:cNvPr>
          <p:cNvSpPr>
            <a:spLocks noGrp="1"/>
          </p:cNvSpPr>
          <p:nvPr>
            <p:ph type="title"/>
          </p:nvPr>
        </p:nvSpPr>
        <p:spPr/>
        <p:txBody>
          <a:bodyPr>
            <a:normAutofit/>
          </a:bodyPr>
          <a:lstStyle/>
          <a:p>
            <a:pPr algn="ctr"/>
            <a:r>
              <a:rPr lang="en-US" sz="3200" b="1" i="0" dirty="0">
                <a:effectLst/>
                <a:latin typeface="Comic Sans MS" panose="030F0702030302020204" pitchFamily="66" charset="0"/>
              </a:rPr>
              <a:t>Analysis summary</a:t>
            </a:r>
            <a:r>
              <a:rPr lang="en-US" sz="3200" b="0" i="0" dirty="0">
                <a:effectLst/>
                <a:latin typeface="Comic Sans MS" panose="030F0702030302020204" pitchFamily="66" charset="0"/>
              </a:rPr>
              <a:t> based on </a:t>
            </a:r>
            <a:r>
              <a:rPr lang="en-US" sz="3200" b="1" i="0" dirty="0">
                <a:effectLst/>
                <a:latin typeface="Comic Sans MS" panose="030F0702030302020204" pitchFamily="66" charset="0"/>
              </a:rPr>
              <a:t>number of patients</a:t>
            </a:r>
            <a:r>
              <a:rPr lang="en-US" sz="3200" b="0" i="0" dirty="0">
                <a:effectLst/>
                <a:latin typeface="Comic Sans MS" panose="030F0702030302020204" pitchFamily="66" charset="0"/>
              </a:rPr>
              <a:t>:</a:t>
            </a:r>
            <a:endParaRPr lang="en-IN" sz="3200" dirty="0">
              <a:latin typeface="Comic Sans MS" panose="030F0702030302020204" pitchFamily="66" charset="0"/>
            </a:endParaRPr>
          </a:p>
        </p:txBody>
      </p:sp>
      <p:sp>
        <p:nvSpPr>
          <p:cNvPr id="3" name="Content Placeholder 2">
            <a:extLst>
              <a:ext uri="{FF2B5EF4-FFF2-40B4-BE49-F238E27FC236}">
                <a16:creationId xmlns:a16="http://schemas.microsoft.com/office/drawing/2014/main" id="{D4D41753-ED5D-40F6-A0BA-2D05A356FF86}"/>
              </a:ext>
            </a:extLst>
          </p:cNvPr>
          <p:cNvSpPr>
            <a:spLocks noGrp="1"/>
          </p:cNvSpPr>
          <p:nvPr>
            <p:ph idx="1"/>
          </p:nvPr>
        </p:nvSpPr>
        <p:spPr/>
        <p:txBody>
          <a:bodyPr>
            <a:normAutofit fontScale="85000" lnSpcReduction="20000"/>
          </a:bodyPr>
          <a:lstStyle/>
          <a:p>
            <a:pPr>
              <a:buFont typeface="Arial" panose="020B0604020202020204" pitchFamily="34" charset="0"/>
              <a:buChar char="•"/>
            </a:pPr>
            <a:r>
              <a:rPr lang="en-US" sz="2400" b="1" i="0" dirty="0">
                <a:effectLst/>
                <a:latin typeface="Comic Sans MS" panose="030F0702030302020204" pitchFamily="66" charset="0"/>
              </a:rPr>
              <a:t>Recommendations Based on Analysis:</a:t>
            </a:r>
            <a:endParaRPr lang="en-US" sz="2400" b="0" i="0" dirty="0">
              <a:effectLst/>
              <a:latin typeface="Comic Sans MS" panose="030F0702030302020204" pitchFamily="66" charset="0"/>
            </a:endParaRPr>
          </a:p>
          <a:p>
            <a:pPr marL="742950" lvl="1" indent="-285750">
              <a:buFont typeface="Arial" panose="020B0604020202020204" pitchFamily="34" charset="0"/>
              <a:buChar char="•"/>
            </a:pPr>
            <a:r>
              <a:rPr lang="en-US" b="0" i="0" dirty="0">
                <a:effectLst/>
                <a:latin typeface="Comic Sans MS" panose="030F0702030302020204" pitchFamily="66" charset="0"/>
              </a:rPr>
              <a:t>Considering that the </a:t>
            </a:r>
            <a:r>
              <a:rPr lang="en-US" b="1" i="0" dirty="0">
                <a:effectLst/>
                <a:latin typeface="Comic Sans MS" panose="030F0702030302020204" pitchFamily="66" charset="0"/>
              </a:rPr>
              <a:t>age group of 40-70 years exhibits the highest incidence</a:t>
            </a:r>
            <a:r>
              <a:rPr lang="en-US" b="0" i="0" dirty="0">
                <a:effectLst/>
                <a:latin typeface="Comic Sans MS" panose="030F0702030302020204" pitchFamily="66" charset="0"/>
              </a:rPr>
              <a:t> of reported heart-related discomfort, individuals within </a:t>
            </a:r>
            <a:r>
              <a:rPr lang="en-US" b="1" i="0" dirty="0">
                <a:effectLst/>
                <a:latin typeface="Comic Sans MS" panose="030F0702030302020204" pitchFamily="66" charset="0"/>
              </a:rPr>
              <a:t>this demographic should prioritize lifestyle modifications</a:t>
            </a:r>
            <a:r>
              <a:rPr lang="en-US" b="0" i="0" dirty="0">
                <a:effectLst/>
                <a:latin typeface="Comic Sans MS" panose="030F0702030302020204" pitchFamily="66" charset="0"/>
              </a:rPr>
              <a:t>. Medical institutions can enhance and allocate their services to cater specifically to this age group.</a:t>
            </a:r>
          </a:p>
          <a:p>
            <a:pPr marL="742950" lvl="1" indent="-285750">
              <a:buFont typeface="Arial" panose="020B0604020202020204" pitchFamily="34" charset="0"/>
              <a:buChar char="•"/>
            </a:pPr>
            <a:r>
              <a:rPr lang="en-US" b="0" i="0" dirty="0">
                <a:effectLst/>
                <a:latin typeface="Comic Sans MS" panose="030F0702030302020204" pitchFamily="66" charset="0"/>
              </a:rPr>
              <a:t>Any </a:t>
            </a:r>
            <a:r>
              <a:rPr lang="en-US" b="1" i="0" dirty="0">
                <a:effectLst/>
                <a:latin typeface="Comic Sans MS" panose="030F0702030302020204" pitchFamily="66" charset="0"/>
              </a:rPr>
              <a:t>abnormalities detected in crucial features</a:t>
            </a:r>
            <a:r>
              <a:rPr lang="en-US" b="0" i="0" dirty="0">
                <a:effectLst/>
                <a:latin typeface="Comic Sans MS" panose="030F0702030302020204" pitchFamily="66" charset="0"/>
              </a:rPr>
              <a:t>, particularly in Max Heart Rate (</a:t>
            </a:r>
            <a:r>
              <a:rPr lang="en-US" b="0" i="0" dirty="0" err="1">
                <a:effectLst/>
                <a:latin typeface="Comic Sans MS" panose="030F0702030302020204" pitchFamily="66" charset="0"/>
              </a:rPr>
              <a:t>Thalach</a:t>
            </a:r>
            <a:r>
              <a:rPr lang="en-US" b="0" i="0" dirty="0">
                <a:effectLst/>
                <a:latin typeface="Comic Sans MS" panose="030F0702030302020204" pitchFamily="66" charset="0"/>
              </a:rPr>
              <a:t>), Cholesterol, and Exercise Capacity Score, should prompt individuals to seek a medical checkup for a comprehensive diagnosis of potential causes.</a:t>
            </a:r>
          </a:p>
          <a:p>
            <a:pPr>
              <a:buFont typeface="Arial" panose="020B0604020202020204" pitchFamily="34" charset="0"/>
              <a:buChar char="•"/>
            </a:pPr>
            <a:r>
              <a:rPr lang="en-US" sz="2400" b="1" i="0" dirty="0">
                <a:effectLst/>
                <a:latin typeface="Comic Sans MS" panose="030F0702030302020204" pitchFamily="66" charset="0"/>
              </a:rPr>
              <a:t>Addressing Potential Areas for Further Research:</a:t>
            </a:r>
            <a:endParaRPr lang="en-US" sz="2400" b="0" i="0" dirty="0">
              <a:effectLst/>
              <a:latin typeface="Comic Sans MS" panose="030F0702030302020204" pitchFamily="66" charset="0"/>
            </a:endParaRPr>
          </a:p>
          <a:p>
            <a:pPr marL="742950" lvl="1" indent="-285750">
              <a:buFont typeface="Arial" panose="020B0604020202020204" pitchFamily="34" charset="0"/>
              <a:buChar char="•"/>
            </a:pPr>
            <a:r>
              <a:rPr lang="en-US" b="0" i="0" dirty="0">
                <a:effectLst/>
                <a:latin typeface="Comic Sans MS" panose="030F0702030302020204" pitchFamily="66" charset="0"/>
              </a:rPr>
              <a:t>It's essential to </a:t>
            </a:r>
            <a:r>
              <a:rPr lang="en-US" b="1" i="0" dirty="0">
                <a:effectLst/>
                <a:latin typeface="Comic Sans MS" panose="030F0702030302020204" pitchFamily="66" charset="0"/>
              </a:rPr>
              <a:t>approach the analysis cautiously,</a:t>
            </a:r>
            <a:r>
              <a:rPr lang="en-US" b="0" i="0" dirty="0">
                <a:effectLst/>
                <a:latin typeface="Comic Sans MS" panose="030F0702030302020204" pitchFamily="66" charset="0"/>
              </a:rPr>
              <a:t> acknowledging certain </a:t>
            </a:r>
            <a:r>
              <a:rPr lang="en-US" b="1" i="0" dirty="0">
                <a:effectLst/>
                <a:latin typeface="Comic Sans MS" panose="030F0702030302020204" pitchFamily="66" charset="0"/>
              </a:rPr>
              <a:t>limitations</a:t>
            </a:r>
            <a:r>
              <a:rPr lang="en-US" b="0" i="0" dirty="0">
                <a:effectLst/>
                <a:latin typeface="Comic Sans MS" panose="030F0702030302020204" pitchFamily="66" charset="0"/>
              </a:rPr>
              <a:t> in the dataset, such as its </a:t>
            </a:r>
            <a:r>
              <a:rPr lang="en-US" b="1" i="0" dirty="0">
                <a:effectLst/>
                <a:latin typeface="Comic Sans MS" panose="030F0702030302020204" pitchFamily="66" charset="0"/>
              </a:rPr>
              <a:t>relatively small size, the presence of binary variables</a:t>
            </a:r>
            <a:r>
              <a:rPr lang="en-US" b="0" i="0" dirty="0">
                <a:effectLst/>
                <a:latin typeface="Comic Sans MS" panose="030F0702030302020204" pitchFamily="66" charset="0"/>
              </a:rPr>
              <a:t> (e.g., 'target,' 'sex'), and potential biases. Additionally, my analysis </a:t>
            </a:r>
            <a:r>
              <a:rPr lang="en-US" b="1" i="0" dirty="0">
                <a:effectLst/>
                <a:latin typeface="Comic Sans MS" panose="030F0702030302020204" pitchFamily="66" charset="0"/>
              </a:rPr>
              <a:t>lacks domain-specific expertise</a:t>
            </a:r>
            <a:r>
              <a:rPr lang="en-US" b="0" i="0" dirty="0">
                <a:effectLst/>
                <a:latin typeface="Comic Sans MS" panose="030F0702030302020204" pitchFamily="66" charset="0"/>
              </a:rPr>
              <a:t>.</a:t>
            </a:r>
          </a:p>
          <a:p>
            <a:pPr marL="742950" lvl="1" indent="-285750">
              <a:buFont typeface="Arial" panose="020B0604020202020204" pitchFamily="34" charset="0"/>
              <a:buChar char="•"/>
            </a:pPr>
            <a:r>
              <a:rPr lang="en-US" b="0" i="0" dirty="0">
                <a:effectLst/>
                <a:latin typeface="Comic Sans MS" panose="030F0702030302020204" pitchFamily="66" charset="0"/>
              </a:rPr>
              <a:t>For the '</a:t>
            </a:r>
            <a:r>
              <a:rPr lang="en-US" b="1" i="0" dirty="0">
                <a:effectLst/>
                <a:latin typeface="Comic Sans MS" panose="030F0702030302020204" pitchFamily="66" charset="0"/>
              </a:rPr>
              <a:t>target</a:t>
            </a:r>
            <a:r>
              <a:rPr lang="en-US" b="0" i="0" dirty="0">
                <a:effectLst/>
                <a:latin typeface="Comic Sans MS" panose="030F0702030302020204" pitchFamily="66" charset="0"/>
              </a:rPr>
              <a:t>,' the </a:t>
            </a:r>
            <a:r>
              <a:rPr lang="en-US" b="1" i="0" dirty="0">
                <a:effectLst/>
                <a:latin typeface="Comic Sans MS" panose="030F0702030302020204" pitchFamily="66" charset="0"/>
              </a:rPr>
              <a:t>general assumption</a:t>
            </a:r>
            <a:r>
              <a:rPr lang="en-US" b="0" i="0" dirty="0">
                <a:effectLst/>
                <a:latin typeface="Comic Sans MS" panose="030F0702030302020204" pitchFamily="66" charset="0"/>
              </a:rPr>
              <a:t> is that </a:t>
            </a:r>
            <a:r>
              <a:rPr lang="en-US" b="1" i="0" dirty="0">
                <a:effectLst/>
                <a:latin typeface="Comic Sans MS" panose="030F0702030302020204" pitchFamily="66" charset="0"/>
              </a:rPr>
              <a:t>0</a:t>
            </a:r>
            <a:r>
              <a:rPr lang="en-US" b="0" i="0" dirty="0">
                <a:effectLst/>
                <a:latin typeface="Comic Sans MS" panose="030F0702030302020204" pitchFamily="66" charset="0"/>
              </a:rPr>
              <a:t> represents '</a:t>
            </a:r>
            <a:r>
              <a:rPr lang="en-US" b="1" i="0" dirty="0">
                <a:effectLst/>
                <a:latin typeface="Comic Sans MS" panose="030F0702030302020204" pitchFamily="66" charset="0"/>
              </a:rPr>
              <a:t>No heart disease</a:t>
            </a:r>
            <a:r>
              <a:rPr lang="en-US" b="0" i="0" dirty="0">
                <a:effectLst/>
                <a:latin typeface="Comic Sans MS" panose="030F0702030302020204" pitchFamily="66" charset="0"/>
              </a:rPr>
              <a:t>,' while </a:t>
            </a:r>
            <a:r>
              <a:rPr lang="en-US" b="1" i="0" dirty="0">
                <a:effectLst/>
                <a:latin typeface="Comic Sans MS" panose="030F0702030302020204" pitchFamily="66" charset="0"/>
              </a:rPr>
              <a:t>1</a:t>
            </a:r>
            <a:r>
              <a:rPr lang="en-US" b="0" i="0" dirty="0">
                <a:effectLst/>
                <a:latin typeface="Comic Sans MS" panose="030F0702030302020204" pitchFamily="66" charset="0"/>
              </a:rPr>
              <a:t> indicates '</a:t>
            </a:r>
            <a:r>
              <a:rPr lang="en-US" b="1" i="0" dirty="0">
                <a:effectLst/>
                <a:latin typeface="Comic Sans MS" panose="030F0702030302020204" pitchFamily="66" charset="0"/>
              </a:rPr>
              <a:t>Heart Disease.'</a:t>
            </a:r>
            <a:endParaRPr lang="en-US" b="0" i="0" dirty="0">
              <a:effectLst/>
              <a:latin typeface="Comic Sans MS" panose="030F0702030302020204" pitchFamily="66" charset="0"/>
            </a:endParaRPr>
          </a:p>
          <a:p>
            <a:pPr marL="742950" lvl="1" indent="-285750">
              <a:buFont typeface="Arial" panose="020B0604020202020204" pitchFamily="34" charset="0"/>
              <a:buChar char="•"/>
            </a:pPr>
            <a:r>
              <a:rPr lang="en-US" b="0" i="0" dirty="0">
                <a:effectLst/>
                <a:latin typeface="Comic Sans MS" panose="030F0702030302020204" pitchFamily="66" charset="0"/>
              </a:rPr>
              <a:t>Regarding '</a:t>
            </a:r>
            <a:r>
              <a:rPr lang="en-US" b="1" i="0" dirty="0">
                <a:effectLst/>
                <a:latin typeface="Comic Sans MS" panose="030F0702030302020204" pitchFamily="66" charset="0"/>
              </a:rPr>
              <a:t>sex</a:t>
            </a:r>
            <a:r>
              <a:rPr lang="en-US" b="0" i="0" dirty="0">
                <a:effectLst/>
                <a:latin typeface="Comic Sans MS" panose="030F0702030302020204" pitchFamily="66" charset="0"/>
              </a:rPr>
              <a:t>,' the </a:t>
            </a:r>
            <a:r>
              <a:rPr lang="en-US" b="1" i="0" dirty="0">
                <a:effectLst/>
                <a:latin typeface="Comic Sans MS" panose="030F0702030302020204" pitchFamily="66" charset="0"/>
              </a:rPr>
              <a:t>general assumption</a:t>
            </a:r>
            <a:r>
              <a:rPr lang="en-US" b="0" i="0" dirty="0">
                <a:effectLst/>
                <a:latin typeface="Comic Sans MS" panose="030F0702030302020204" pitchFamily="66" charset="0"/>
              </a:rPr>
              <a:t> is that </a:t>
            </a:r>
            <a:r>
              <a:rPr lang="en-US" b="1" i="0" dirty="0">
                <a:effectLst/>
                <a:latin typeface="Comic Sans MS" panose="030F0702030302020204" pitchFamily="66" charset="0"/>
              </a:rPr>
              <a:t>0</a:t>
            </a:r>
            <a:r>
              <a:rPr lang="en-US" b="0" i="0" dirty="0">
                <a:effectLst/>
                <a:latin typeface="Comic Sans MS" panose="030F0702030302020204" pitchFamily="66" charset="0"/>
              </a:rPr>
              <a:t> corresponds to '</a:t>
            </a:r>
            <a:r>
              <a:rPr lang="en-US" b="1" i="0" dirty="0">
                <a:effectLst/>
                <a:latin typeface="Comic Sans MS" panose="030F0702030302020204" pitchFamily="66" charset="0"/>
              </a:rPr>
              <a:t>Female</a:t>
            </a:r>
            <a:r>
              <a:rPr lang="en-US" b="0" i="0" dirty="0">
                <a:effectLst/>
                <a:latin typeface="Comic Sans MS" panose="030F0702030302020204" pitchFamily="66" charset="0"/>
              </a:rPr>
              <a:t>,' and </a:t>
            </a:r>
            <a:r>
              <a:rPr lang="en-US" b="1" i="0" dirty="0">
                <a:effectLst/>
                <a:latin typeface="Comic Sans MS" panose="030F0702030302020204" pitchFamily="66" charset="0"/>
              </a:rPr>
              <a:t>1</a:t>
            </a:r>
            <a:r>
              <a:rPr lang="en-US" b="0" i="0" dirty="0">
                <a:effectLst/>
                <a:latin typeface="Comic Sans MS" panose="030F0702030302020204" pitchFamily="66" charset="0"/>
              </a:rPr>
              <a:t> corresponds to '</a:t>
            </a:r>
            <a:r>
              <a:rPr lang="en-US" b="1" i="0" dirty="0">
                <a:effectLst/>
                <a:latin typeface="Comic Sans MS" panose="030F0702030302020204" pitchFamily="66" charset="0"/>
              </a:rPr>
              <a:t>Male</a:t>
            </a:r>
            <a:r>
              <a:rPr lang="en-US" b="0" i="0" dirty="0">
                <a:effectLst/>
                <a:latin typeface="Comic Sans MS" panose="030F0702030302020204" pitchFamily="66" charset="0"/>
              </a:rPr>
              <a:t>.'.</a:t>
            </a:r>
          </a:p>
          <a:p>
            <a:endParaRPr lang="en-IN" dirty="0"/>
          </a:p>
        </p:txBody>
      </p:sp>
    </p:spTree>
    <p:extLst>
      <p:ext uri="{BB962C8B-B14F-4D97-AF65-F5344CB8AC3E}">
        <p14:creationId xmlns:p14="http://schemas.microsoft.com/office/powerpoint/2010/main" val="1561384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C30B3-FB10-47CD-B21B-9C085F55B26B}"/>
              </a:ext>
            </a:extLst>
          </p:cNvPr>
          <p:cNvSpPr>
            <a:spLocks noGrp="1"/>
          </p:cNvSpPr>
          <p:nvPr>
            <p:ph type="title"/>
          </p:nvPr>
        </p:nvSpPr>
        <p:spPr/>
        <p:txBody>
          <a:bodyPr/>
          <a:lstStyle/>
          <a:p>
            <a:pPr algn="ctr"/>
            <a:r>
              <a:rPr lang="en-US" sz="3600" b="1" i="0" dirty="0">
                <a:effectLst/>
                <a:latin typeface="Comic Sans MS" panose="030F0702030302020204" pitchFamily="66" charset="0"/>
              </a:rPr>
              <a:t>Conclusion:</a:t>
            </a:r>
            <a:br>
              <a:rPr lang="en-US" b="1" i="0" dirty="0">
                <a:solidFill>
                  <a:srgbClr val="6E6E6E"/>
                </a:solidFill>
                <a:effectLst/>
                <a:latin typeface="D-DIN"/>
              </a:rPr>
            </a:br>
            <a:endParaRPr lang="en-IN" dirty="0"/>
          </a:p>
        </p:txBody>
      </p:sp>
      <p:sp>
        <p:nvSpPr>
          <p:cNvPr id="3" name="Content Placeholder 2">
            <a:extLst>
              <a:ext uri="{FF2B5EF4-FFF2-40B4-BE49-F238E27FC236}">
                <a16:creationId xmlns:a16="http://schemas.microsoft.com/office/drawing/2014/main" id="{F76E826D-D051-408B-92D3-130CCB4D56CF}"/>
              </a:ext>
            </a:extLst>
          </p:cNvPr>
          <p:cNvSpPr>
            <a:spLocks noGrp="1"/>
          </p:cNvSpPr>
          <p:nvPr>
            <p:ph idx="1"/>
          </p:nvPr>
        </p:nvSpPr>
        <p:spPr/>
        <p:txBody>
          <a:bodyPr/>
          <a:lstStyle/>
          <a:p>
            <a:pPr marL="0" indent="0" algn="ctr">
              <a:buNone/>
            </a:pPr>
            <a:r>
              <a:rPr lang="en-US" b="0" i="0" dirty="0">
                <a:effectLst/>
                <a:latin typeface="Comic Sans MS" panose="030F0702030302020204" pitchFamily="66" charset="0"/>
              </a:rPr>
              <a:t>This project aimed to meticulously </a:t>
            </a:r>
            <a:r>
              <a:rPr lang="en-US" b="1" i="0" dirty="0">
                <a:effectLst/>
                <a:latin typeface="Comic Sans MS" panose="030F0702030302020204" pitchFamily="66" charset="0"/>
              </a:rPr>
              <a:t>clean and preprocess the dataset,</a:t>
            </a:r>
            <a:r>
              <a:rPr lang="en-US" b="0" i="0" dirty="0">
                <a:effectLst/>
                <a:latin typeface="Comic Sans MS" panose="030F0702030302020204" pitchFamily="66" charset="0"/>
              </a:rPr>
              <a:t> conducting a thorough </a:t>
            </a:r>
            <a:r>
              <a:rPr lang="en-US" b="1" i="0" dirty="0">
                <a:effectLst/>
                <a:latin typeface="Comic Sans MS" panose="030F0702030302020204" pitchFamily="66" charset="0"/>
              </a:rPr>
              <a:t>analysis using pertinent features and metrics</a:t>
            </a:r>
            <a:r>
              <a:rPr lang="en-US" b="0" i="0" dirty="0">
                <a:effectLst/>
                <a:latin typeface="Comic Sans MS" panose="030F0702030302020204" pitchFamily="66" charset="0"/>
              </a:rPr>
              <a:t>. The goal was </a:t>
            </a:r>
            <a:r>
              <a:rPr lang="en-US" b="1" i="0" dirty="0">
                <a:effectLst/>
                <a:latin typeface="Comic Sans MS" panose="030F0702030302020204" pitchFamily="66" charset="0"/>
              </a:rPr>
              <a:t>to unveil potential patterns and insights</a:t>
            </a:r>
            <a:r>
              <a:rPr lang="en-US" b="0" i="0" dirty="0">
                <a:effectLst/>
                <a:latin typeface="Comic Sans MS" panose="030F0702030302020204" pitchFamily="66" charset="0"/>
              </a:rPr>
              <a:t>, fostering a comprehensive understanding </a:t>
            </a:r>
            <a:r>
              <a:rPr lang="en-US" b="1" i="0" dirty="0">
                <a:effectLst/>
                <a:latin typeface="Comic Sans MS" panose="030F0702030302020204" pitchFamily="66" charset="0"/>
              </a:rPr>
              <a:t>to optimize the heart's health conditions</a:t>
            </a:r>
            <a:r>
              <a:rPr lang="en-US" b="0" i="0" dirty="0">
                <a:effectLst/>
                <a:latin typeface="Comic Sans MS" panose="030F0702030302020204" pitchFamily="66" charset="0"/>
              </a:rPr>
              <a:t>.</a:t>
            </a:r>
          </a:p>
          <a:p>
            <a:endParaRPr lang="en-IN" dirty="0"/>
          </a:p>
        </p:txBody>
      </p:sp>
    </p:spTree>
    <p:extLst>
      <p:ext uri="{BB962C8B-B14F-4D97-AF65-F5344CB8AC3E}">
        <p14:creationId xmlns:p14="http://schemas.microsoft.com/office/powerpoint/2010/main" val="428486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BB870-CD60-4C3B-8C72-25949B42DFB1}"/>
              </a:ext>
            </a:extLst>
          </p:cNvPr>
          <p:cNvSpPr>
            <a:spLocks noGrp="1"/>
          </p:cNvSpPr>
          <p:nvPr>
            <p:ph type="title"/>
          </p:nvPr>
        </p:nvSpPr>
        <p:spPr>
          <a:xfrm>
            <a:off x="838200" y="2184783"/>
            <a:ext cx="10515600" cy="1325563"/>
          </a:xfrm>
        </p:spPr>
        <p:txBody>
          <a:bodyPr>
            <a:normAutofit/>
          </a:bodyPr>
          <a:lstStyle/>
          <a:p>
            <a:pPr algn="ctr"/>
            <a:r>
              <a:rPr lang="en-US" sz="3600" dirty="0">
                <a:latin typeface="Comic Sans MS" panose="030F0702030302020204" pitchFamily="66" charset="0"/>
              </a:rPr>
              <a:t>THANK YOU</a:t>
            </a:r>
            <a:endParaRPr lang="en-IN" sz="3600" dirty="0">
              <a:latin typeface="Comic Sans MS" panose="030F0702030302020204" pitchFamily="66" charset="0"/>
            </a:endParaRPr>
          </a:p>
        </p:txBody>
      </p:sp>
    </p:spTree>
    <p:extLst>
      <p:ext uri="{BB962C8B-B14F-4D97-AF65-F5344CB8AC3E}">
        <p14:creationId xmlns:p14="http://schemas.microsoft.com/office/powerpoint/2010/main" val="235409186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TotalTime>
  <Words>542</Words>
  <Application>Microsoft Office PowerPoint</Application>
  <PresentationFormat>Widescreen</PresentationFormat>
  <Paragraphs>71</Paragraphs>
  <Slides>7</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7</vt:i4>
      </vt:variant>
    </vt:vector>
  </HeadingPairs>
  <TitlesOfParts>
    <vt:vector size="16" baseType="lpstr">
      <vt:lpstr>Arial</vt:lpstr>
      <vt:lpstr>Calibri</vt:lpstr>
      <vt:lpstr>Calibri Light</vt:lpstr>
      <vt:lpstr>Comic Sans MS</vt:lpstr>
      <vt:lpstr>D-DIN</vt:lpstr>
      <vt:lpstr>Segoe UI</vt:lpstr>
      <vt:lpstr>Segoe UI Semibold</vt:lpstr>
      <vt:lpstr>Custom Design</vt:lpstr>
      <vt:lpstr>Celestial</vt:lpstr>
      <vt:lpstr>Heart Disease Analysis</vt:lpstr>
      <vt:lpstr>INTRODUCTION</vt:lpstr>
      <vt:lpstr>Data Collection: The dataset I used for my analysis had provided me by Unified Mentor (a remote internship provider). The dataset includes information on product (item) types, their retail prices, unit sold, unit cost, order and ship dates, geographical information, sales channels and more. Challenges in data cleaning, profiling and normalization were addressed using Microsoft Excel and Query Editor on Power BI to ensure the accuracy of the analysis.</vt:lpstr>
      <vt:lpstr>Page 1</vt:lpstr>
      <vt:lpstr>Analysis summary based on number of patients:</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Moumita Dey</cp:lastModifiedBy>
  <cp:revision>6</cp:revision>
  <dcterms:created xsi:type="dcterms:W3CDTF">2016-09-04T11:54:55Z</dcterms:created>
  <dcterms:modified xsi:type="dcterms:W3CDTF">2024-04-15T14:49:03Z</dcterms:modified>
</cp:coreProperties>
</file>

<file path=docProps/thumbnail.jpeg>
</file>